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D23E"/>
    <a:srgbClr val="007747"/>
    <a:srgbClr val="FEE17E"/>
    <a:srgbClr val="A02C00"/>
    <a:srgbClr val="009158"/>
    <a:srgbClr val="E8435F"/>
    <a:srgbClr val="E8F173"/>
    <a:srgbClr val="C9DC65"/>
    <a:srgbClr val="425B70"/>
    <a:srgbClr val="508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9" d="100"/>
          <a:sy n="29" d="100"/>
        </p:scale>
        <p:origin x="138" y="174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uon_01sec">
            <a:hlinkClick r:id="" action="ppaction://media"/>
            <a:extLst>
              <a:ext uri="{FF2B5EF4-FFF2-40B4-BE49-F238E27FC236}">
                <a16:creationId xmlns:a16="http://schemas.microsoft.com/office/drawing/2014/main" id="{4CE58428-C1B0-4921-A93C-15F8734DD5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745384" y="18628991"/>
            <a:ext cx="406400" cy="406400"/>
          </a:xfrm>
          <a:prstGeom prst="rect">
            <a:avLst/>
          </a:prstGeom>
        </p:spPr>
      </p:pic>
      <p:pic>
        <p:nvPicPr>
          <p:cNvPr id="10" name="グラフィックス 9">
            <a:extLst>
              <a:ext uri="{FF2B5EF4-FFF2-40B4-BE49-F238E27FC236}">
                <a16:creationId xmlns:a16="http://schemas.microsoft.com/office/drawing/2014/main" id="{6437FE48-3EB0-48CE-94D5-AB2417123D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26307801" y="10115551"/>
            <a:ext cx="15716250" cy="342900"/>
          </a:xfrm>
          <a:prstGeom prst="rect">
            <a:avLst/>
          </a:prstGeom>
        </p:spPr>
      </p:pic>
      <p:pic>
        <p:nvPicPr>
          <p:cNvPr id="681" name="グラフィックス 680">
            <a:extLst>
              <a:ext uri="{FF2B5EF4-FFF2-40B4-BE49-F238E27FC236}">
                <a16:creationId xmlns:a16="http://schemas.microsoft.com/office/drawing/2014/main" id="{24DF4295-6E2C-4E61-BEFE-C96A9475C2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78543" y="0"/>
            <a:ext cx="29430937" cy="20574000"/>
          </a:xfrm>
          <a:prstGeom prst="rect">
            <a:avLst/>
          </a:prstGeom>
        </p:spPr>
      </p:pic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F03DF890-023C-4C18-9D56-ADF5FE6CD321}"/>
              </a:ext>
            </a:extLst>
          </p:cNvPr>
          <p:cNvSpPr>
            <a:spLocks/>
          </p:cNvSpPr>
          <p:nvPr/>
        </p:nvSpPr>
        <p:spPr>
          <a:xfrm rot="5400000">
            <a:off x="-4914268" y="7092811"/>
            <a:ext cx="20574000" cy="6388377"/>
          </a:xfrm>
          <a:custGeom>
            <a:avLst/>
            <a:gdLst>
              <a:gd name="connsiteX0" fmla="*/ 0 w 4026217"/>
              <a:gd name="connsiteY0" fmla="*/ 0 h 1346834"/>
              <a:gd name="connsiteX1" fmla="*/ 4026218 w 4026217"/>
              <a:gd name="connsiteY1" fmla="*/ 0 h 1346834"/>
              <a:gd name="connsiteX2" fmla="*/ 4026218 w 4026217"/>
              <a:gd name="connsiteY2" fmla="*/ 1346835 h 1346834"/>
              <a:gd name="connsiteX3" fmla="*/ 0 w 4026217"/>
              <a:gd name="connsiteY3" fmla="*/ 1346835 h 1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6217" h="1346834">
                <a:moveTo>
                  <a:pt x="0" y="0"/>
                </a:moveTo>
                <a:lnTo>
                  <a:pt x="4026218" y="0"/>
                </a:lnTo>
                <a:lnTo>
                  <a:pt x="4026218" y="1346835"/>
                </a:lnTo>
                <a:lnTo>
                  <a:pt x="0" y="1346835"/>
                </a:lnTo>
                <a:close/>
              </a:path>
            </a:pathLst>
          </a:custGeom>
          <a:solidFill>
            <a:srgbClr val="0077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2966728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C9833B9-6FE7-43C0-B73C-71F1A132723E}"/>
              </a:ext>
            </a:extLst>
          </p:cNvPr>
          <p:cNvSpPr txBox="1"/>
          <p:nvPr/>
        </p:nvSpPr>
        <p:spPr>
          <a:xfrm rot="5400000">
            <a:off x="26755223" y="9163616"/>
            <a:ext cx="1454757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4000" b="1" dirty="0">
                <a:solidFill>
                  <a:srgbClr val="00774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お客様へのお願い</a:t>
            </a:r>
          </a:p>
        </p:txBody>
      </p:sp>
      <p:sp>
        <p:nvSpPr>
          <p:cNvPr id="5" name="フリーフォーム: 図形 4">
            <a:extLst>
              <a:ext uri="{FF2B5EF4-FFF2-40B4-BE49-F238E27FC236}">
                <a16:creationId xmlns:a16="http://schemas.microsoft.com/office/drawing/2014/main" id="{FDE55344-8B22-46A6-BC14-72EC3C480321}"/>
              </a:ext>
            </a:extLst>
          </p:cNvPr>
          <p:cNvSpPr/>
          <p:nvPr/>
        </p:nvSpPr>
        <p:spPr>
          <a:xfrm rot="5400000">
            <a:off x="16325409" y="8846344"/>
            <a:ext cx="16557638" cy="2881312"/>
          </a:xfrm>
          <a:custGeom>
            <a:avLst/>
            <a:gdLst>
              <a:gd name="connsiteX0" fmla="*/ 14182724 w 14830424"/>
              <a:gd name="connsiteY0" fmla="*/ 2881313 h 2881312"/>
              <a:gd name="connsiteX1" fmla="*/ 647700 w 14830424"/>
              <a:gd name="connsiteY1" fmla="*/ 2881313 h 2881312"/>
              <a:gd name="connsiteX2" fmla="*/ 0 w 14830424"/>
              <a:gd name="connsiteY2" fmla="*/ 2233613 h 2881312"/>
              <a:gd name="connsiteX3" fmla="*/ 0 w 14830424"/>
              <a:gd name="connsiteY3" fmla="*/ 647700 h 2881312"/>
              <a:gd name="connsiteX4" fmla="*/ 647700 w 14830424"/>
              <a:gd name="connsiteY4" fmla="*/ 0 h 2881312"/>
              <a:gd name="connsiteX5" fmla="*/ 14182724 w 14830424"/>
              <a:gd name="connsiteY5" fmla="*/ 0 h 2881312"/>
              <a:gd name="connsiteX6" fmla="*/ 14830425 w 14830424"/>
              <a:gd name="connsiteY6" fmla="*/ 647700 h 2881312"/>
              <a:gd name="connsiteX7" fmla="*/ 14830425 w 14830424"/>
              <a:gd name="connsiteY7" fmla="*/ 2233613 h 2881312"/>
              <a:gd name="connsiteX8" fmla="*/ 14182724 w 14830424"/>
              <a:gd name="connsiteY8" fmla="*/ 2881313 h 2881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30424" h="2881312">
                <a:moveTo>
                  <a:pt x="14182724" y="2881313"/>
                </a:moveTo>
                <a:lnTo>
                  <a:pt x="647700" y="2881313"/>
                </a:lnTo>
                <a:cubicBezTo>
                  <a:pt x="290512" y="2881313"/>
                  <a:pt x="0" y="2590800"/>
                  <a:pt x="0" y="2233613"/>
                </a:cubicBezTo>
                <a:lnTo>
                  <a:pt x="0" y="647700"/>
                </a:lnTo>
                <a:cubicBezTo>
                  <a:pt x="0" y="290512"/>
                  <a:pt x="290512" y="0"/>
                  <a:pt x="647700" y="0"/>
                </a:cubicBezTo>
                <a:lnTo>
                  <a:pt x="14182724" y="0"/>
                </a:lnTo>
                <a:cubicBezTo>
                  <a:pt x="14539912" y="0"/>
                  <a:pt x="14830425" y="290512"/>
                  <a:pt x="14830425" y="647700"/>
                </a:cubicBezTo>
                <a:lnTo>
                  <a:pt x="14830425" y="2233613"/>
                </a:lnTo>
                <a:cubicBezTo>
                  <a:pt x="14830425" y="2590800"/>
                  <a:pt x="14539912" y="2881313"/>
                  <a:pt x="14182724" y="2881313"/>
                </a:cubicBezTo>
                <a:close/>
              </a:path>
            </a:pathLst>
          </a:custGeom>
          <a:solidFill>
            <a:schemeClr val="bg1"/>
          </a:solidFill>
          <a:ln w="127000" cap="flat">
            <a:solidFill>
              <a:srgbClr val="FDD23E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7EEAD39B-2B86-45EE-B9F5-52CDEA8C082C}"/>
              </a:ext>
            </a:extLst>
          </p:cNvPr>
          <p:cNvSpPr/>
          <p:nvPr/>
        </p:nvSpPr>
        <p:spPr>
          <a:xfrm rot="5400000">
            <a:off x="12721176" y="8846344"/>
            <a:ext cx="16557638" cy="2881312"/>
          </a:xfrm>
          <a:custGeom>
            <a:avLst/>
            <a:gdLst>
              <a:gd name="connsiteX0" fmla="*/ 14182724 w 14830424"/>
              <a:gd name="connsiteY0" fmla="*/ 2881313 h 2881312"/>
              <a:gd name="connsiteX1" fmla="*/ 647700 w 14830424"/>
              <a:gd name="connsiteY1" fmla="*/ 2881313 h 2881312"/>
              <a:gd name="connsiteX2" fmla="*/ 0 w 14830424"/>
              <a:gd name="connsiteY2" fmla="*/ 2233613 h 2881312"/>
              <a:gd name="connsiteX3" fmla="*/ 0 w 14830424"/>
              <a:gd name="connsiteY3" fmla="*/ 647700 h 2881312"/>
              <a:gd name="connsiteX4" fmla="*/ 647700 w 14830424"/>
              <a:gd name="connsiteY4" fmla="*/ 0 h 2881312"/>
              <a:gd name="connsiteX5" fmla="*/ 14182724 w 14830424"/>
              <a:gd name="connsiteY5" fmla="*/ 0 h 2881312"/>
              <a:gd name="connsiteX6" fmla="*/ 14830425 w 14830424"/>
              <a:gd name="connsiteY6" fmla="*/ 647700 h 2881312"/>
              <a:gd name="connsiteX7" fmla="*/ 14830425 w 14830424"/>
              <a:gd name="connsiteY7" fmla="*/ 2233613 h 2881312"/>
              <a:gd name="connsiteX8" fmla="*/ 14182724 w 14830424"/>
              <a:gd name="connsiteY8" fmla="*/ 2881313 h 2881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30424" h="2881312">
                <a:moveTo>
                  <a:pt x="14182724" y="2881313"/>
                </a:moveTo>
                <a:lnTo>
                  <a:pt x="647700" y="2881313"/>
                </a:lnTo>
                <a:cubicBezTo>
                  <a:pt x="290512" y="2881313"/>
                  <a:pt x="0" y="2590801"/>
                  <a:pt x="0" y="2233613"/>
                </a:cubicBezTo>
                <a:lnTo>
                  <a:pt x="0" y="647700"/>
                </a:lnTo>
                <a:cubicBezTo>
                  <a:pt x="0" y="290513"/>
                  <a:pt x="290512" y="0"/>
                  <a:pt x="647700" y="0"/>
                </a:cubicBezTo>
                <a:lnTo>
                  <a:pt x="14182724" y="0"/>
                </a:lnTo>
                <a:cubicBezTo>
                  <a:pt x="14539912" y="0"/>
                  <a:pt x="14830425" y="290513"/>
                  <a:pt x="14830425" y="647700"/>
                </a:cubicBezTo>
                <a:lnTo>
                  <a:pt x="14830425" y="2233613"/>
                </a:lnTo>
                <a:cubicBezTo>
                  <a:pt x="14830425" y="2590801"/>
                  <a:pt x="14539912" y="2881313"/>
                  <a:pt x="14182724" y="2881313"/>
                </a:cubicBezTo>
                <a:close/>
              </a:path>
            </a:pathLst>
          </a:custGeom>
          <a:solidFill>
            <a:schemeClr val="bg1"/>
          </a:solidFill>
          <a:ln w="127000" cap="flat">
            <a:solidFill>
              <a:srgbClr val="FDD23E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73" name="テキスト ボックス 772">
            <a:extLst>
              <a:ext uri="{FF2B5EF4-FFF2-40B4-BE49-F238E27FC236}">
                <a16:creationId xmlns:a16="http://schemas.microsoft.com/office/drawing/2014/main" id="{0AECDEFA-043E-462B-BA8A-AAC7BE7ED412}"/>
              </a:ext>
            </a:extLst>
          </p:cNvPr>
          <p:cNvSpPr txBox="1"/>
          <p:nvPr/>
        </p:nvSpPr>
        <p:spPr>
          <a:xfrm rot="5400000">
            <a:off x="-4440697" y="10238522"/>
            <a:ext cx="161890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48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48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状況により入店制限をさせていただく場合がございます</a:t>
            </a:r>
            <a:endParaRPr kumimoji="1" lang="ja-JP" altLang="en-US" sz="48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75" name="テキスト ボックス 774">
            <a:extLst>
              <a:ext uri="{FF2B5EF4-FFF2-40B4-BE49-F238E27FC236}">
                <a16:creationId xmlns:a16="http://schemas.microsoft.com/office/drawing/2014/main" id="{36EE63F3-35A9-4C1D-96AF-11CD7F9F8FFD}"/>
              </a:ext>
            </a:extLst>
          </p:cNvPr>
          <p:cNvSpPr txBox="1"/>
          <p:nvPr/>
        </p:nvSpPr>
        <p:spPr>
          <a:xfrm rot="5400000">
            <a:off x="-2595818" y="9384442"/>
            <a:ext cx="17727930" cy="25391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kumimoji="1" lang="ja-JP" altLang="en-US" sz="72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大変ご迷惑をおかけしますが、</a:t>
            </a:r>
            <a:endParaRPr kumimoji="1" lang="en-US" altLang="ja-JP" sz="72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spcAft>
                <a:spcPts val="1800"/>
              </a:spcAft>
            </a:pPr>
            <a:r>
              <a:rPr lang="ja-JP" altLang="en-US" sz="72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ご協力の程何卒よろしくお願い致します。</a:t>
            </a:r>
            <a:endParaRPr kumimoji="1" lang="ja-JP" altLang="en-US" sz="72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76" name="テキスト ボックス 775">
            <a:extLst>
              <a:ext uri="{FF2B5EF4-FFF2-40B4-BE49-F238E27FC236}">
                <a16:creationId xmlns:a16="http://schemas.microsoft.com/office/drawing/2014/main" id="{AF7B6246-5FB4-4CDB-A7F8-301822C89C0D}"/>
              </a:ext>
            </a:extLst>
          </p:cNvPr>
          <p:cNvSpPr txBox="1"/>
          <p:nvPr/>
        </p:nvSpPr>
        <p:spPr>
          <a:xfrm rot="5400000">
            <a:off x="16965978" y="9240560"/>
            <a:ext cx="15188774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3000" b="1" dirty="0">
                <a:solidFill>
                  <a:srgbClr val="00774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最少人数でのご来店</a:t>
            </a:r>
          </a:p>
        </p:txBody>
      </p:sp>
      <p:sp>
        <p:nvSpPr>
          <p:cNvPr id="169" name="テキスト ボックス 168">
            <a:extLst>
              <a:ext uri="{FF2B5EF4-FFF2-40B4-BE49-F238E27FC236}">
                <a16:creationId xmlns:a16="http://schemas.microsoft.com/office/drawing/2014/main" id="{8C62BAAE-CF6A-4B01-B9D9-D1C17A8DCEAA}"/>
              </a:ext>
            </a:extLst>
          </p:cNvPr>
          <p:cNvSpPr txBox="1"/>
          <p:nvPr/>
        </p:nvSpPr>
        <p:spPr>
          <a:xfrm rot="5400000">
            <a:off x="13347803" y="9240560"/>
            <a:ext cx="15188774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3000" b="1" dirty="0">
                <a:solidFill>
                  <a:srgbClr val="00774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最少人数でのお会計</a:t>
            </a:r>
          </a:p>
        </p:txBody>
      </p:sp>
      <p:sp>
        <p:nvSpPr>
          <p:cNvPr id="777" name="テキスト ボックス 776">
            <a:extLst>
              <a:ext uri="{FF2B5EF4-FFF2-40B4-BE49-F238E27FC236}">
                <a16:creationId xmlns:a16="http://schemas.microsoft.com/office/drawing/2014/main" id="{7AAD735C-D3F9-4618-B05A-E2DD40FFBBBB}"/>
              </a:ext>
            </a:extLst>
          </p:cNvPr>
          <p:cNvSpPr txBox="1"/>
          <p:nvPr/>
        </p:nvSpPr>
        <p:spPr>
          <a:xfrm rot="5400000">
            <a:off x="9643056" y="10024942"/>
            <a:ext cx="1626599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にご協力の程よろしくお願いいたします。</a:t>
            </a:r>
          </a:p>
        </p:txBody>
      </p:sp>
      <p:sp>
        <p:nvSpPr>
          <p:cNvPr id="778" name="テキスト ボックス 777">
            <a:extLst>
              <a:ext uri="{FF2B5EF4-FFF2-40B4-BE49-F238E27FC236}">
                <a16:creationId xmlns:a16="http://schemas.microsoft.com/office/drawing/2014/main" id="{7F21DF15-700A-4CFA-96BB-786E6C35BEA7}"/>
              </a:ext>
            </a:extLst>
          </p:cNvPr>
          <p:cNvSpPr txBox="1"/>
          <p:nvPr/>
        </p:nvSpPr>
        <p:spPr>
          <a:xfrm rot="5400000">
            <a:off x="21905439" y="8660177"/>
            <a:ext cx="13444706" cy="3253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2000"/>
              </a:lnSpc>
              <a:spcAft>
                <a:spcPts val="1200"/>
              </a:spcAft>
            </a:pPr>
            <a:r>
              <a:rPr kumimoji="1" lang="ja-JP" altLang="en-US" sz="66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ウイルス感染拡大防止</a:t>
            </a:r>
            <a:r>
              <a:rPr kumimoji="1" lang="ja-JP" altLang="en-US" sz="66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として</a:t>
            </a:r>
            <a:endParaRPr kumimoji="1" lang="en-US" altLang="ja-JP" sz="66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lnSpc>
                <a:spcPts val="12000"/>
              </a:lnSpc>
              <a:spcAft>
                <a:spcPts val="1200"/>
              </a:spcAft>
            </a:pPr>
            <a:r>
              <a:rPr lang="ja-JP" altLang="en-US" sz="66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店内での</a:t>
            </a:r>
            <a:r>
              <a:rPr lang="ja-JP" altLang="en-US" sz="8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密集・密接</a:t>
            </a:r>
            <a:r>
              <a:rPr lang="ja-JP" altLang="en-US" sz="66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を防ぐため</a:t>
            </a:r>
            <a:endParaRPr kumimoji="1" lang="ja-JP" altLang="en-US" sz="66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FDFDF748-08F2-4827-A410-8D3AB1AA4D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3318646" y="6678291"/>
            <a:ext cx="17402175" cy="6905625"/>
          </a:xfrm>
          <a:prstGeom prst="rect">
            <a:avLst/>
          </a:prstGeom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73</Words>
  <Application>Microsoft Office PowerPoint</Application>
  <PresentationFormat>ユーザー設定</PresentationFormat>
  <Paragraphs>10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Yu Gothic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2025-03-19T06:11:41Z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