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B86"/>
    <a:srgbClr val="005081"/>
    <a:srgbClr val="1A4A56"/>
    <a:srgbClr val="425B70"/>
    <a:srgbClr val="508D93"/>
    <a:srgbClr val="FFFFFF"/>
    <a:srgbClr val="FCECE8"/>
    <a:srgbClr val="000000"/>
    <a:srgbClr val="F8D7CD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12" Type="http://schemas.openxmlformats.org/officeDocument/2006/relationships/image" Target="../media/image9.sv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6739F466-863E-40A6-A21A-13F70F006B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745384" y="18474567"/>
            <a:ext cx="406400" cy="406400"/>
          </a:xfrm>
          <a:prstGeom prst="rect">
            <a:avLst/>
          </a:prstGeom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48E7EB0-5D2F-48AE-A8D6-2F7BD2C0F384}"/>
              </a:ext>
            </a:extLst>
          </p:cNvPr>
          <p:cNvSpPr txBox="1"/>
          <p:nvPr/>
        </p:nvSpPr>
        <p:spPr>
          <a:xfrm rot="5400000">
            <a:off x="29248325" y="9548336"/>
            <a:ext cx="105721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9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正しい咳エチケット</a:t>
            </a:r>
          </a:p>
        </p:txBody>
      </p:sp>
      <p:sp>
        <p:nvSpPr>
          <p:cNvPr id="278" name="テキスト ボックス 277">
            <a:extLst>
              <a:ext uri="{FF2B5EF4-FFF2-40B4-BE49-F238E27FC236}">
                <a16:creationId xmlns:a16="http://schemas.microsoft.com/office/drawing/2014/main" id="{469D5326-DB8C-42BA-8873-4B761C86103B}"/>
              </a:ext>
            </a:extLst>
          </p:cNvPr>
          <p:cNvSpPr txBox="1"/>
          <p:nvPr/>
        </p:nvSpPr>
        <p:spPr>
          <a:xfrm rot="5400000">
            <a:off x="23966516" y="9748551"/>
            <a:ext cx="18240892" cy="10768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くしゃみや咳が出るときは</a:t>
            </a:r>
            <a:r>
              <a:rPr lang="ja-JP" altLang="en-US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マスクをつけましょう</a:t>
            </a:r>
            <a:endParaRPr kumimoji="1" lang="ja-JP" altLang="en-US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C2F7566C-C27D-4B60-A10B-0FB3CDB5F32F}"/>
              </a:ext>
            </a:extLst>
          </p:cNvPr>
          <p:cNvSpPr txBox="1"/>
          <p:nvPr/>
        </p:nvSpPr>
        <p:spPr>
          <a:xfrm rot="5400000">
            <a:off x="-3161360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DB08BECA-27CF-4F3D-92E4-76B230DBACB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6933223" y="-4485179"/>
            <a:ext cx="19761137" cy="29544359"/>
          </a:xfrm>
          <a:prstGeom prst="rect">
            <a:avLst/>
          </a:prstGeom>
        </p:spPr>
      </p:pic>
      <p:pic>
        <p:nvPicPr>
          <p:cNvPr id="6" name="グラフィックス 5">
            <a:extLst>
              <a:ext uri="{FF2B5EF4-FFF2-40B4-BE49-F238E27FC236}">
                <a16:creationId xmlns:a16="http://schemas.microsoft.com/office/drawing/2014/main" id="{39D45B98-7D64-46C3-919D-C3E651E40E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19008935" y="7911591"/>
            <a:ext cx="16013335" cy="4867275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03AA135-1064-4827-8E9D-0DA26F8EEAC2}"/>
              </a:ext>
            </a:extLst>
          </p:cNvPr>
          <p:cNvSpPr txBox="1"/>
          <p:nvPr/>
        </p:nvSpPr>
        <p:spPr>
          <a:xfrm rot="5400000">
            <a:off x="27185435" y="9837728"/>
            <a:ext cx="6135013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8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マスクがない場合</a:t>
            </a:r>
          </a:p>
        </p:txBody>
      </p:sp>
      <p:sp>
        <p:nvSpPr>
          <p:cNvPr id="225" name="テキスト ボックス 224">
            <a:extLst>
              <a:ext uri="{FF2B5EF4-FFF2-40B4-BE49-F238E27FC236}">
                <a16:creationId xmlns:a16="http://schemas.microsoft.com/office/drawing/2014/main" id="{706BA322-B9E9-4168-8347-02CDE0A458FA}"/>
              </a:ext>
            </a:extLst>
          </p:cNvPr>
          <p:cNvSpPr txBox="1"/>
          <p:nvPr/>
        </p:nvSpPr>
        <p:spPr>
          <a:xfrm rot="5400000">
            <a:off x="19048346" y="14375108"/>
            <a:ext cx="8862975" cy="156966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手のひらではなく、袖や上着の内側で口や鼻をおさえましょう</a:t>
            </a:r>
          </a:p>
        </p:txBody>
      </p:sp>
      <p:sp>
        <p:nvSpPr>
          <p:cNvPr id="230" name="テキスト ボックス 229">
            <a:extLst>
              <a:ext uri="{FF2B5EF4-FFF2-40B4-BE49-F238E27FC236}">
                <a16:creationId xmlns:a16="http://schemas.microsoft.com/office/drawing/2014/main" id="{A48C2832-155F-4757-BD4A-FCD58D943C44}"/>
              </a:ext>
            </a:extLst>
          </p:cNvPr>
          <p:cNvSpPr txBox="1"/>
          <p:nvPr/>
        </p:nvSpPr>
        <p:spPr>
          <a:xfrm rot="5400000">
            <a:off x="19799939" y="4894501"/>
            <a:ext cx="7298234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ティッシュやハンカチで</a:t>
            </a: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口や鼻をおさえましょう</a:t>
            </a:r>
          </a:p>
        </p:txBody>
      </p:sp>
      <p:pic>
        <p:nvPicPr>
          <p:cNvPr id="11" name="グラフィックス 10">
            <a:extLst>
              <a:ext uri="{FF2B5EF4-FFF2-40B4-BE49-F238E27FC236}">
                <a16:creationId xmlns:a16="http://schemas.microsoft.com/office/drawing/2014/main" id="{70B9AC1B-80E0-4B3D-999B-650993C7CCE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092163" y="8048053"/>
            <a:ext cx="16938117" cy="4477893"/>
          </a:xfrm>
          <a:prstGeom prst="rect">
            <a:avLst/>
          </a:prstGeom>
        </p:spPr>
      </p:pic>
      <p:sp>
        <p:nvSpPr>
          <p:cNvPr id="279" name="テキスト ボックス 278">
            <a:extLst>
              <a:ext uri="{FF2B5EF4-FFF2-40B4-BE49-F238E27FC236}">
                <a16:creationId xmlns:a16="http://schemas.microsoft.com/office/drawing/2014/main" id="{4ECA2918-C858-40DE-A57E-D14A10274876}"/>
              </a:ext>
            </a:extLst>
          </p:cNvPr>
          <p:cNvSpPr txBox="1"/>
          <p:nvPr/>
        </p:nvSpPr>
        <p:spPr>
          <a:xfrm rot="5400000">
            <a:off x="16553319" y="9794557"/>
            <a:ext cx="7622600" cy="98488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kumimoji="1" lang="ja-JP" altLang="en-US" sz="58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正しいマスクの付け方</a:t>
            </a:r>
          </a:p>
        </p:txBody>
      </p:sp>
      <p:sp>
        <p:nvSpPr>
          <p:cNvPr id="176" name="テキスト ボックス 175">
            <a:extLst>
              <a:ext uri="{FF2B5EF4-FFF2-40B4-BE49-F238E27FC236}">
                <a16:creationId xmlns:a16="http://schemas.microsoft.com/office/drawing/2014/main" id="{84D024FB-A34D-4CEC-B445-7FB4A6888681}"/>
              </a:ext>
            </a:extLst>
          </p:cNvPr>
          <p:cNvSpPr txBox="1"/>
          <p:nvPr/>
        </p:nvSpPr>
        <p:spPr>
          <a:xfrm rot="5400000">
            <a:off x="11242641" y="3097626"/>
            <a:ext cx="515765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ノーズクリップを上にしてゴムひもを耳にかける</a:t>
            </a:r>
          </a:p>
        </p:txBody>
      </p:sp>
      <p:sp>
        <p:nvSpPr>
          <p:cNvPr id="226" name="テキスト ボックス 225">
            <a:extLst>
              <a:ext uri="{FF2B5EF4-FFF2-40B4-BE49-F238E27FC236}">
                <a16:creationId xmlns:a16="http://schemas.microsoft.com/office/drawing/2014/main" id="{267DD866-5F21-4A2D-9C18-21AB3B398A65}"/>
              </a:ext>
            </a:extLst>
          </p:cNvPr>
          <p:cNvSpPr txBox="1"/>
          <p:nvPr/>
        </p:nvSpPr>
        <p:spPr>
          <a:xfrm rot="5400000">
            <a:off x="11603325" y="9146942"/>
            <a:ext cx="4436287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マスクを上下に引っ張り、鼻と</a:t>
            </a:r>
            <a:endParaRPr lang="en-US" altLang="ja-JP" sz="48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顎の両方を覆う</a:t>
            </a:r>
          </a:p>
        </p:txBody>
      </p: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2739AFE8-20A5-4591-83C7-8710565ED8CE}"/>
              </a:ext>
            </a:extLst>
          </p:cNvPr>
          <p:cNvSpPr txBox="1"/>
          <p:nvPr/>
        </p:nvSpPr>
        <p:spPr>
          <a:xfrm rot="5400000">
            <a:off x="10940571" y="15565454"/>
            <a:ext cx="576179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隙間がないよう</a:t>
            </a:r>
            <a:endParaRPr lang="en-US" altLang="ja-JP" sz="48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ノーズクリップを</a:t>
            </a:r>
            <a:endParaRPr lang="en-US" altLang="ja-JP" sz="48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r>
              <a:rPr lang="ja-JP" altLang="en-US" sz="48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鼻に合わせて曲げる</a:t>
            </a:r>
          </a:p>
        </p:txBody>
      </p:sp>
      <p:pic>
        <p:nvPicPr>
          <p:cNvPr id="12" name="グラフィックス 11">
            <a:extLst>
              <a:ext uri="{FF2B5EF4-FFF2-40B4-BE49-F238E27FC236}">
                <a16:creationId xmlns:a16="http://schemas.microsoft.com/office/drawing/2014/main" id="{DF9465B7-582B-4FE9-9BEB-81A69418ED1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>
            <a:off x="-432150" y="7497872"/>
            <a:ext cx="15964662" cy="5743385"/>
          </a:xfrm>
          <a:prstGeom prst="rect">
            <a:avLst/>
          </a:prstGeom>
        </p:spPr>
      </p:pic>
      <p:sp>
        <p:nvSpPr>
          <p:cNvPr id="243" name="テキスト ボックス 242">
            <a:extLst>
              <a:ext uri="{FF2B5EF4-FFF2-40B4-BE49-F238E27FC236}">
                <a16:creationId xmlns:a16="http://schemas.microsoft.com/office/drawing/2014/main" id="{EE551EEB-89D0-4132-AC82-88A4BCB7206F}"/>
              </a:ext>
            </a:extLst>
          </p:cNvPr>
          <p:cNvSpPr txBox="1"/>
          <p:nvPr/>
        </p:nvSpPr>
        <p:spPr>
          <a:xfrm rot="5400000">
            <a:off x="6864170" y="9780729"/>
            <a:ext cx="8181254" cy="984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kumimoji="1" lang="en-US" altLang="ja-JP" sz="58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NG</a:t>
            </a:r>
            <a:r>
              <a:rPr kumimoji="1" lang="ja-JP" altLang="en-US" sz="58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の事例</a:t>
            </a: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00921370-060F-4A7F-B5DD-271B9C4B4D73}"/>
              </a:ext>
            </a:extLst>
          </p:cNvPr>
          <p:cNvSpPr txBox="1"/>
          <p:nvPr/>
        </p:nvSpPr>
        <p:spPr>
          <a:xfrm rot="5400000">
            <a:off x="-627367" y="5157372"/>
            <a:ext cx="8930559" cy="86177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咳やくしゃみを手でおさえる</a:t>
            </a:r>
          </a:p>
        </p:txBody>
      </p:sp>
      <p:sp>
        <p:nvSpPr>
          <p:cNvPr id="229" name="テキスト ボックス 228">
            <a:extLst>
              <a:ext uri="{FF2B5EF4-FFF2-40B4-BE49-F238E27FC236}">
                <a16:creationId xmlns:a16="http://schemas.microsoft.com/office/drawing/2014/main" id="{074E30E0-7265-42C7-BD32-519F6EB89F1C}"/>
              </a:ext>
            </a:extLst>
          </p:cNvPr>
          <p:cNvSpPr txBox="1"/>
          <p:nvPr/>
        </p:nvSpPr>
        <p:spPr>
          <a:xfrm rot="5400000">
            <a:off x="1236653" y="14769901"/>
            <a:ext cx="5202518" cy="163121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0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何もせずに咳や</a:t>
            </a:r>
            <a:endParaRPr lang="en-US" altLang="ja-JP" sz="5000" dirty="0">
              <a:solidFill>
                <a:srgbClr val="004B86"/>
              </a:solidFill>
              <a:latin typeface="Yu Gothic Medium" panose="020B0500000000000000" pitchFamily="50" charset="-128"/>
              <a:ea typeface="Yu Gothic Medium" panose="020B0500000000000000" pitchFamily="50" charset="-128"/>
            </a:endParaRPr>
          </a:p>
          <a:p>
            <a:pPr algn="ctr"/>
            <a:r>
              <a:rPr lang="ja-JP" altLang="en-US" sz="5000" dirty="0">
                <a:solidFill>
                  <a:srgbClr val="004B86"/>
                </a:solidFill>
                <a:latin typeface="Yu Gothic Medium" panose="020B0500000000000000" pitchFamily="50" charset="-128"/>
                <a:ea typeface="Yu Gothic Medium" panose="020B0500000000000000" pitchFamily="50" charset="-128"/>
              </a:rPr>
              <a:t>くしゃみをする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106</Words>
  <Application>Microsoft Office PowerPoint</Application>
  <PresentationFormat>ユーザー設定</PresentationFormat>
  <Paragraphs>18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Yu Gothic Medium</vt:lpstr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